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8" r:id="rId2"/>
    <p:sldId id="283" r:id="rId3"/>
    <p:sldId id="275" r:id="rId4"/>
    <p:sldId id="276" r:id="rId5"/>
    <p:sldId id="279" r:id="rId6"/>
    <p:sldId id="288" r:id="rId7"/>
    <p:sldId id="289" r:id="rId8"/>
    <p:sldId id="292" r:id="rId9"/>
    <p:sldId id="286" r:id="rId10"/>
    <p:sldId id="287" r:id="rId11"/>
    <p:sldId id="291" r:id="rId12"/>
    <p:sldId id="290" r:id="rId13"/>
    <p:sldId id="277" r:id="rId14"/>
    <p:sldId id="281" r:id="rId15"/>
    <p:sldId id="282" r:id="rId16"/>
    <p:sldId id="280" r:id="rId17"/>
    <p:sldId id="278" r:id="rId18"/>
    <p:sldId id="284" r:id="rId19"/>
    <p:sldId id="285" r:id="rId20"/>
    <p:sldId id="274" r:id="rId21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72" charset="0"/>
        <a:ea typeface="ＭＳ Ｐゴシック" pitchFamily="-72" charset="-128"/>
        <a:cs typeface="ＭＳ Ｐゴシック" pitchFamily="-72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B26"/>
    <a:srgbClr val="0073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3907" autoAdjust="0"/>
    <p:restoredTop sz="95073" autoAdjust="0"/>
  </p:normalViewPr>
  <p:slideViewPr>
    <p:cSldViewPr>
      <p:cViewPr>
        <p:scale>
          <a:sx n="114" d="100"/>
          <a:sy n="114" d="100"/>
        </p:scale>
        <p:origin x="416" y="24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199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b="1" dirty="0" smtClean="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Live! 360 Orlando 2015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48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4D1145D-0C6A-427A-BFFB-BA49C7DEF5D3}" type="datetimeFigureOut">
              <a:rPr lang="en-US"/>
              <a:pPr>
                <a:defRPr/>
              </a:pPr>
              <a:t>11/17/15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E5AA1C-3A4A-4E86-88DD-FDD0A0056F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282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ＭＳ Ｐゴシック" pitchFamily="-72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7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988B0C-D0FA-4593-BF38-A7BA3E9A5D69}" type="slidenum">
              <a:rPr lang="en-US">
                <a:ea typeface="ＭＳ Ｐゴシック" pitchFamily="-72" charset="-128"/>
                <a:cs typeface="ＭＳ Ｐゴシック" pitchFamily="-72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ea typeface="ＭＳ Ｐゴシック" pitchFamily="-72" charset="-128"/>
              <a:cs typeface="ＭＳ Ｐゴシック" pitchFamily="-7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5599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/>
              <a:pPr>
                <a:defRPr/>
              </a:pPr>
              <a:t>11/17/15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/>
              <a:pPr>
                <a:defRPr/>
              </a:pPr>
              <a:t>11/17/15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/>
              <a:pPr>
                <a:defRPr/>
              </a:pPr>
              <a:t>11/17/15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855664" y="1714939"/>
            <a:ext cx="3671336" cy="1877979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solidFill>
            <a:srgbClr val="23345E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017817" y="1826968"/>
            <a:ext cx="3286891" cy="1505842"/>
          </a:xfrm>
        </p:spPr>
        <p:txBody>
          <a:bodyPr/>
          <a:lstStyle>
            <a:lvl1pPr>
              <a:defRPr sz="2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17000" y="1714500"/>
            <a:ext cx="3660225" cy="1721644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95743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4" y="802"/>
            <a:ext cx="9139386" cy="5141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1563129"/>
            <a:ext cx="8740142" cy="999184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3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694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4" y="802"/>
            <a:ext cx="9139386" cy="5141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1571301"/>
            <a:ext cx="7394337" cy="999184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3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31" y="3589492"/>
            <a:ext cx="7395505" cy="657552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4807293"/>
            <a:ext cx="9143533" cy="336207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91" y="4910901"/>
            <a:ext cx="605080" cy="12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99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1" y="891882"/>
            <a:ext cx="4033911" cy="2152705"/>
          </a:xfrm>
        </p:spPr>
        <p:txBody>
          <a:bodyPr wrap="square">
            <a:spAutoFit/>
          </a:bodyPr>
          <a:lstStyle>
            <a:lvl1pPr marL="211263" indent="-211263">
              <a:spcBef>
                <a:spcPts val="9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353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390535" indent="-171454">
              <a:buFont typeface="Wingdings" panose="05000000000000000000" pitchFamily="2" charset="2"/>
              <a:buChar char="§"/>
              <a:defRPr sz="1765"/>
            </a:lvl2pPr>
            <a:lvl3pPr marL="514364" indent="-123829">
              <a:buFont typeface="Wingdings" panose="05000000000000000000" pitchFamily="2" charset="2"/>
              <a:buChar char="§"/>
              <a:tabLst/>
              <a:defRPr sz="1471"/>
            </a:lvl3pPr>
            <a:lvl4pPr marL="647716" indent="-133353">
              <a:buFont typeface="Wingdings" panose="05000000000000000000" pitchFamily="2" charset="2"/>
              <a:buChar char="§"/>
              <a:defRPr/>
            </a:lvl4pPr>
            <a:lvl5pPr marL="771545" indent="-123829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1882"/>
            <a:ext cx="4033911" cy="2152705"/>
          </a:xfrm>
        </p:spPr>
        <p:txBody>
          <a:bodyPr wrap="square">
            <a:spAutoFit/>
          </a:bodyPr>
          <a:lstStyle>
            <a:lvl1pPr marL="211263" indent="-211263">
              <a:spcBef>
                <a:spcPts val="9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353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390535" indent="-171454">
              <a:buFont typeface="Wingdings" panose="05000000000000000000" pitchFamily="2" charset="2"/>
              <a:buChar char="§"/>
              <a:defRPr sz="1765"/>
            </a:lvl2pPr>
            <a:lvl3pPr marL="514364" indent="-123829">
              <a:buFont typeface="Wingdings" panose="05000000000000000000" pitchFamily="2" charset="2"/>
              <a:buChar char="§"/>
              <a:tabLst/>
              <a:defRPr sz="1471"/>
            </a:lvl3pPr>
            <a:lvl4pPr marL="647716" indent="-133353">
              <a:buFont typeface="Wingdings" panose="05000000000000000000" pitchFamily="2" charset="2"/>
              <a:buChar char="§"/>
              <a:defRPr/>
            </a:lvl4pPr>
            <a:lvl5pPr marL="771545" indent="-123829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381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891882"/>
            <a:ext cx="9144000" cy="4251618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2" tIns="34292" rIns="34292" bIns="34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92" fontAlgn="base">
              <a:spcBef>
                <a:spcPct val="0"/>
              </a:spcBef>
              <a:spcAft>
                <a:spcPct val="0"/>
              </a:spcAft>
            </a:pPr>
            <a:endParaRPr lang="en-US" sz="1654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1931" y="897992"/>
            <a:ext cx="8740141" cy="1467730"/>
          </a:xfrm>
        </p:spPr>
        <p:txBody>
          <a:bodyPr/>
          <a:lstStyle>
            <a:lvl1pPr marL="0" indent="0">
              <a:buNone/>
              <a:defRPr sz="2426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480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2982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9890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7273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7537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/>
              <a:pPr>
                <a:defRPr/>
              </a:pPr>
              <a:t>11/17/15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/>
              <a:pPr>
                <a:defRPr/>
              </a:pPr>
              <a:t>11/17/15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/>
              <a:pPr>
                <a:defRPr/>
              </a:pPr>
              <a:t>11/17/15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/>
              <a:pPr>
                <a:defRPr/>
              </a:pPr>
              <a:t>11/17/15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/>
              <a:pPr>
                <a:defRPr/>
              </a:pPr>
              <a:t>11/17/15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/>
              <a:pPr>
                <a:defRPr/>
              </a:pPr>
              <a:t>11/17/15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9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/>
              <a:pPr>
                <a:defRPr/>
              </a:pPr>
              <a:t>11/17/15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/>
              <a:pPr>
                <a:defRPr/>
              </a:pPr>
              <a:t>11/17/15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/>
              <a:pPr>
                <a:defRPr/>
              </a:pPr>
              <a:t>11/17/15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  <p:sldLayoutId id="2147483661" r:id="rId12"/>
    <p:sldLayoutId id="2147483663" r:id="rId13"/>
    <p:sldLayoutId id="2147483664" r:id="rId14"/>
    <p:sldLayoutId id="2147483665" r:id="rId15"/>
    <p:sldLayoutId id="2147483666" r:id="rId16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rgbClr val="F15B26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28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24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0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OfficeDev/Office-UI-Fabric" TargetMode="External"/><Relationship Id="rId3" Type="http://schemas.openxmlformats.org/officeDocument/2006/relationships/hyperlink" Target="http://dev.office.com/fabric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lack.ngofficeuifabric.com/" TargetMode="External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gofficeuifabric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4" Type="http://schemas.openxmlformats.org/officeDocument/2006/relationships/hyperlink" Target="http://themes.getbootstrap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rapbootstrap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oogle.com/design/spec/material-desig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650875" y="1255018"/>
            <a:ext cx="7313613" cy="10287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0379" tIns="44448" rIns="90379" bIns="44448" anchor="b">
            <a:prstTxWarp prst="textNoShape">
              <a:avLst/>
            </a:prstTxWarp>
          </a:bodyPr>
          <a:lstStyle/>
          <a:p>
            <a:pPr algn="ctr" defTabSz="896938" eaLnBrk="0" hangingPunct="0"/>
            <a:r>
              <a:rPr lang="en-US" sz="4000" b="1" dirty="0" smtClean="0">
                <a:solidFill>
                  <a:srgbClr val="F15B26"/>
                </a:solidFill>
                <a:latin typeface="Arial Bold" pitchFamily="-72" charset="0"/>
              </a:rPr>
              <a:t>Style Your Web Apps, Office &amp; SharePoint Add-ins with Office UI Fabric</a:t>
            </a:r>
            <a:endParaRPr lang="en-US" sz="4000" b="1" dirty="0">
              <a:solidFill>
                <a:srgbClr val="F15B26"/>
              </a:solidFill>
              <a:latin typeface="Arial Bold" pitchFamily="-72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616648" y="2433340"/>
            <a:ext cx="3987800" cy="100250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85923" tIns="42962" rIns="85923" bIns="42962">
            <a:prstTxWarp prst="textNoShape">
              <a:avLst/>
            </a:prstTxWarp>
          </a:bodyPr>
          <a:lstStyle/>
          <a:p>
            <a:pPr algn="r"/>
            <a:r>
              <a:rPr lang="en-US" sz="2800" b="1" dirty="0" smtClean="0">
                <a:solidFill>
                  <a:srgbClr val="F15B26"/>
                </a:solidFill>
              </a:rPr>
              <a:t>Andrew Connell</a:t>
            </a:r>
            <a:endParaRPr lang="en-US" sz="2800" b="1" dirty="0">
              <a:solidFill>
                <a:srgbClr val="F15B26"/>
              </a:solidFill>
            </a:endParaRPr>
          </a:p>
          <a:p>
            <a:pPr algn="r"/>
            <a:r>
              <a:rPr lang="en-US" sz="2400" b="1" dirty="0" smtClean="0">
                <a:solidFill>
                  <a:srgbClr val="F15B26"/>
                </a:solidFill>
              </a:rPr>
              <a:t>@</a:t>
            </a:r>
            <a:r>
              <a:rPr lang="en-US" sz="2400" b="1" dirty="0" err="1" smtClean="0">
                <a:solidFill>
                  <a:srgbClr val="F15B26"/>
                </a:solidFill>
              </a:rPr>
              <a:t>andrewconnell</a:t>
            </a:r>
            <a:endParaRPr lang="en-US" sz="2400" b="1" dirty="0" smtClean="0">
              <a:solidFill>
                <a:srgbClr val="F15B26"/>
              </a:solidFill>
            </a:endParaRPr>
          </a:p>
          <a:p>
            <a:pPr algn="r"/>
            <a:r>
              <a:rPr lang="en-US" sz="2400" b="1" dirty="0" err="1" smtClean="0">
                <a:solidFill>
                  <a:srgbClr val="F15B26"/>
                </a:solidFill>
              </a:rPr>
              <a:t>www.andrewconnell.com</a:t>
            </a:r>
            <a:endParaRPr lang="en-US" sz="2400" b="1" dirty="0">
              <a:solidFill>
                <a:srgbClr val="F15B26"/>
              </a:solidFill>
            </a:endParaRPr>
          </a:p>
          <a:p>
            <a:endParaRPr lang="en-US" b="1" dirty="0">
              <a:solidFill>
                <a:srgbClr val="F15B26"/>
              </a:solidFill>
            </a:endParaRPr>
          </a:p>
          <a:p>
            <a:endParaRPr lang="en-US" sz="1400" dirty="0">
              <a:solidFill>
                <a:srgbClr val="F15B26"/>
              </a:solidFill>
              <a:latin typeface="Times New Roman" pitchFamily="-72" charset="0"/>
            </a:endParaRPr>
          </a:p>
        </p:txBody>
      </p:sp>
      <p:sp>
        <p:nvSpPr>
          <p:cNvPr id="15364" name="Text Box 7"/>
          <p:cNvSpPr txBox="1">
            <a:spLocks noChangeArrowheads="1"/>
          </p:cNvSpPr>
          <p:nvPr/>
        </p:nvSpPr>
        <p:spPr bwMode="auto">
          <a:xfrm>
            <a:off x="6259711" y="3858309"/>
            <a:ext cx="23447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ea typeface="Arial" pitchFamily="-72" charset="0"/>
                <a:cs typeface="Arial" pitchFamily="-72" charset="0"/>
              </a:rPr>
              <a:t>Level: Intermediate</a:t>
            </a:r>
          </a:p>
          <a:p>
            <a:pPr algn="r"/>
            <a:endParaRPr lang="en-US" sz="1600" b="1" dirty="0">
              <a:ea typeface="Arial" pitchFamily="-72" charset="0"/>
              <a:cs typeface="Arial" pitchFamily="-72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 Design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60" y="1166666"/>
            <a:ext cx="8892480" cy="23029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39" y="1700145"/>
            <a:ext cx="8780602" cy="25997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2230283"/>
            <a:ext cx="2810430" cy="247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6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Material Design in Office Add-ins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063229"/>
            <a:ext cx="5047208" cy="37147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7032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579296" cy="3394472"/>
          </a:xfrm>
        </p:spPr>
        <p:txBody>
          <a:bodyPr/>
          <a:lstStyle/>
          <a:p>
            <a:r>
              <a:rPr lang="en-US" dirty="0" smtClean="0"/>
              <a:t>Do you want your custom apps to look</a:t>
            </a:r>
          </a:p>
          <a:p>
            <a:pPr lvl="1"/>
            <a:r>
              <a:rPr lang="en-US" dirty="0" smtClean="0"/>
              <a:t>The same as Office 365 / Office / SharePoint?</a:t>
            </a:r>
          </a:p>
          <a:p>
            <a:pPr lvl="1"/>
            <a:r>
              <a:rPr lang="en-US" dirty="0" smtClean="0"/>
              <a:t>Different from Office </a:t>
            </a:r>
            <a:r>
              <a:rPr lang="en-US" dirty="0"/>
              <a:t>365 / Office / SharePoint</a:t>
            </a:r>
            <a:r>
              <a:rPr lang="en-US" dirty="0" smtClean="0"/>
              <a:t>?</a:t>
            </a:r>
          </a:p>
          <a:p>
            <a:pPr marL="342900" lvl="1" indent="-342900">
              <a:buClr>
                <a:schemeClr val="accent1"/>
              </a:buClr>
              <a:buFont typeface="Arial" pitchFamily="-72" charset="0"/>
              <a:buChar char="•"/>
            </a:pPr>
            <a:endParaRPr lang="en-US" dirty="0" smtClean="0"/>
          </a:p>
          <a:p>
            <a:pPr marL="342900" lvl="1" indent="-342900">
              <a:buClr>
                <a:schemeClr val="accent1"/>
              </a:buClr>
              <a:buFont typeface="Arial" pitchFamily="-72" charset="0"/>
              <a:buChar char="•"/>
            </a:pPr>
            <a:r>
              <a:rPr lang="en-US" dirty="0" smtClean="0"/>
              <a:t>Leverage the fact your users are familiar with </a:t>
            </a:r>
            <a:r>
              <a:rPr lang="en-US" dirty="0"/>
              <a:t>Office 365 / Office / </a:t>
            </a:r>
            <a:r>
              <a:rPr lang="en-US" dirty="0" smtClean="0"/>
              <a:t>SharePoint!</a:t>
            </a:r>
          </a:p>
          <a:p>
            <a:pPr marL="342900" lvl="1" indent="-342900">
              <a:buClr>
                <a:schemeClr val="accent1"/>
              </a:buClr>
              <a:buFont typeface="Arial" pitchFamily="-72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0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Office UI Fabric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23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Office UI Fabric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Collection of CSS classes implementing various UI controls in Office, Office 365 and related products</a:t>
            </a:r>
          </a:p>
          <a:p>
            <a:pPr lvl="1"/>
            <a:r>
              <a:rPr lang="en-US" dirty="0" smtClean="0"/>
              <a:t>Some components require JavaScript</a:t>
            </a:r>
          </a:p>
          <a:p>
            <a:r>
              <a:rPr lang="en-US" dirty="0" smtClean="0"/>
              <a:t>Includes color pallets, icons, typography, animations</a:t>
            </a:r>
          </a:p>
          <a:p>
            <a:r>
              <a:rPr lang="en-US" dirty="0" smtClean="0"/>
              <a:t>Open source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95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Included Components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406" y="1004664"/>
            <a:ext cx="5759188" cy="3943350"/>
          </a:xfrm>
        </p:spPr>
      </p:pic>
    </p:spTree>
    <p:extLst>
      <p:ext uri="{BB962C8B-B14F-4D97-AF65-F5344CB8AC3E}">
        <p14:creationId xmlns:p14="http://schemas.microsoft.com/office/powerpoint/2010/main" val="11547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Get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800" dirty="0" smtClean="0">
              <a:hlinkClick r:id="rId2"/>
            </a:endParaRPr>
          </a:p>
          <a:p>
            <a:endParaRPr lang="en-US" sz="2800" dirty="0">
              <a:hlinkClick r:id="rId2"/>
            </a:endParaRPr>
          </a:p>
          <a:p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github.com/OfficeDev/Office-UI-Fabric</a:t>
            </a:r>
            <a:endParaRPr lang="en-US" sz="2800" dirty="0" smtClean="0"/>
          </a:p>
          <a:p>
            <a:endParaRPr lang="en-US" sz="2800" dirty="0" smtClean="0">
              <a:hlinkClick r:id="rId3"/>
            </a:endParaRPr>
          </a:p>
          <a:p>
            <a:r>
              <a:rPr lang="en-US" sz="2800" dirty="0" smtClean="0">
                <a:hlinkClick r:id="rId3"/>
              </a:rPr>
              <a:t>http</a:t>
            </a:r>
            <a:r>
              <a:rPr lang="en-US" sz="2800" dirty="0">
                <a:hlinkClick r:id="rId3"/>
              </a:rPr>
              <a:t>://</a:t>
            </a:r>
            <a:r>
              <a:rPr lang="en-US" sz="2800" dirty="0" smtClean="0">
                <a:hlinkClick r:id="rId3"/>
              </a:rPr>
              <a:t>dev.office.com/fabric</a:t>
            </a:r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2439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http://dev.office.com/fabric</a:t>
            </a:r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codepen.io</a:t>
            </a:r>
            <a:r>
              <a:rPr lang="en-US" dirty="0"/>
              <a:t>/</a:t>
            </a:r>
            <a:r>
              <a:rPr lang="en-US" dirty="0" err="1"/>
              <a:t>andrewconnell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92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95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ngOfficeUIFabric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Angular directives for Office UI Fabric components</a:t>
            </a:r>
          </a:p>
          <a:p>
            <a:pPr lvl="1"/>
            <a:r>
              <a:rPr lang="en-US" dirty="0" smtClean="0"/>
              <a:t>Community project </a:t>
            </a:r>
            <a:endParaRPr lang="en-US" dirty="0" smtClean="0">
              <a:hlinkClick r:id="rId2"/>
            </a:endParaRPr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ngofficeuifabric.com</a:t>
            </a:r>
            <a:endParaRPr lang="en-US" dirty="0" smtClean="0"/>
          </a:p>
          <a:p>
            <a:r>
              <a:rPr lang="en-US" dirty="0" smtClean="0"/>
              <a:t>Discussions &amp; Updates</a:t>
            </a:r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slack.ngofficeuifabric.com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392" y="221743"/>
            <a:ext cx="978408" cy="97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1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5" b="7601"/>
          <a:stretch/>
        </p:blipFill>
        <p:spPr>
          <a:xfrm>
            <a:off x="1184086" y="329409"/>
            <a:ext cx="2676403" cy="268945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10988" y="329410"/>
            <a:ext cx="4055393" cy="1325999"/>
          </a:xfrm>
          <a:prstGeom prst="rect">
            <a:avLst/>
          </a:prstGeom>
          <a:solidFill>
            <a:srgbClr val="233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sz="3000" dirty="0">
                <a:latin typeface="Kokonor" charset="0"/>
                <a:ea typeface="Kokonor" charset="0"/>
                <a:cs typeface="Kokonor" charset="0"/>
              </a:rPr>
              <a:t>Andrew Connell</a:t>
            </a:r>
          </a:p>
          <a:p>
            <a:pPr lvl="1"/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Kokonor" charset="0"/>
                <a:ea typeface="Kokonor" charset="0"/>
                <a:cs typeface="Kokonor" charset="0"/>
              </a:rPr>
              <a:t>www.AndrewConnell.com </a:t>
            </a:r>
          </a:p>
          <a:p>
            <a:pPr lvl="1"/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Kokonor" charset="0"/>
                <a:ea typeface="Kokonor" charset="0"/>
                <a:cs typeface="Kokonor" charset="0"/>
              </a:rPr>
              <a:t>me@AndrewConnell.com</a:t>
            </a:r>
            <a:r>
              <a:rPr lang="en-US" sz="21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/>
            </a:r>
            <a:br>
              <a:rPr lang="en-US" sz="21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endParaRPr lang="en-US" sz="2100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972" y="1203802"/>
            <a:ext cx="261206" cy="261206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972" y="919133"/>
            <a:ext cx="260604" cy="26060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5280172" y="1697658"/>
            <a:ext cx="1319022" cy="1321210"/>
            <a:chOff x="7040229" y="2553828"/>
            <a:chExt cx="1758696" cy="1761613"/>
          </a:xfrm>
        </p:grpSpPr>
        <p:sp>
          <p:nvSpPr>
            <p:cNvPr id="30" name="Rectangle 29"/>
            <p:cNvSpPr/>
            <p:nvPr/>
          </p:nvSpPr>
          <p:spPr>
            <a:xfrm>
              <a:off x="7040229" y="2553828"/>
              <a:ext cx="1758696" cy="17616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3287" y="2616686"/>
              <a:ext cx="1034486" cy="1623608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6647359" y="1708197"/>
            <a:ext cx="1319022" cy="1321210"/>
            <a:chOff x="8874252" y="2553828"/>
            <a:chExt cx="1758696" cy="1761613"/>
          </a:xfrm>
        </p:grpSpPr>
        <p:sp>
          <p:nvSpPr>
            <p:cNvPr id="31" name="Rectangle 30"/>
            <p:cNvSpPr/>
            <p:nvPr/>
          </p:nvSpPr>
          <p:spPr>
            <a:xfrm>
              <a:off x="8874252" y="2553828"/>
              <a:ext cx="1758696" cy="17616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</a:rPr>
                <a:t>@</a:t>
              </a:r>
              <a:r>
                <a:rPr lang="en-US" sz="1050" b="1" dirty="0" err="1">
                  <a:solidFill>
                    <a:schemeClr val="bg1"/>
                  </a:solidFill>
                </a:rPr>
                <a:t>andrewconnell</a:t>
              </a:r>
              <a:endParaRPr lang="en-US" sz="1050" b="1" dirty="0">
                <a:solidFill>
                  <a:schemeClr val="bg1"/>
                </a:solidFill>
              </a:endParaRPr>
            </a:p>
            <a:p>
              <a:pPr algn="ctr"/>
              <a:endParaRPr lang="en-US" sz="1050" b="1" dirty="0">
                <a:solidFill>
                  <a:schemeClr val="bg1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0972" y="2821761"/>
              <a:ext cx="905256" cy="905256"/>
            </a:xfrm>
            <a:prstGeom prst="rect">
              <a:avLst/>
            </a:prstGeom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314" y="1954075"/>
            <a:ext cx="1208031" cy="799159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 bwMode="auto">
          <a:xfrm>
            <a:off x="1184086" y="3082196"/>
            <a:ext cx="6782295" cy="1702075"/>
          </a:xfrm>
          <a:prstGeom prst="rect">
            <a:avLst/>
          </a:prstGeom>
          <a:solidFill>
            <a:srgbClr val="4668C5"/>
          </a:solidFill>
          <a:ln w="952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6586" tIns="96012" rIns="116586" bIns="9601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14313" indent="-214313" defTabSz="699354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Full stack web developer &amp; instructor</a:t>
            </a:r>
          </a:p>
          <a:p>
            <a:pPr marL="214313" indent="-214313" defTabSz="699354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7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14313" indent="-214313" defTabSz="699354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Co-host, </a:t>
            </a:r>
            <a:r>
              <a:rPr lang="en-US" sz="15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Microsoft Cloud Show </a:t>
            </a:r>
            <a:r>
              <a: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– </a:t>
            </a:r>
            <a:r>
              <a:rPr lang="en-US" sz="15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www.MicrosoftCloudShow.com</a:t>
            </a:r>
            <a:r>
              <a: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214313" indent="-214313" defTabSz="699354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82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14313" indent="-214313" defTabSz="699354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Hands-On SharePoint Training </a:t>
            </a:r>
            <a:br>
              <a: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5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Critical Path Training  - www.CriticalPathTraining.com </a:t>
            </a: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14313" indent="-214313" defTabSz="699354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7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14313" indent="-214313" defTabSz="699354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On-Demand SharePoint Training</a:t>
            </a:r>
            <a:br>
              <a: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5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Pluralsight</a:t>
            </a:r>
            <a:r>
              <a:rPr lang="en-US" sz="15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– www.Pluralsight.com </a:t>
            </a:r>
          </a:p>
        </p:txBody>
      </p:sp>
    </p:spTree>
    <p:extLst>
      <p:ext uri="{BB962C8B-B14F-4D97-AF65-F5344CB8AC3E}">
        <p14:creationId xmlns:p14="http://schemas.microsoft.com/office/powerpoint/2010/main" val="119961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Thanks! Questions?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1017816" y="3610952"/>
            <a:ext cx="7154584" cy="452376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github.com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/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andrewconnell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/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pres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-intro-office-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ui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-fabric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00" y="888268"/>
            <a:ext cx="38100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7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Challenges Extending Office &amp; SharePoint</a:t>
            </a:r>
          </a:p>
          <a:p>
            <a:endParaRPr lang="en-US" dirty="0"/>
          </a:p>
          <a:p>
            <a:r>
              <a:rPr lang="en-US" dirty="0" smtClean="0"/>
              <a:t>Introducing Office UI Fabric</a:t>
            </a:r>
          </a:p>
          <a:p>
            <a:endParaRPr lang="en-US" dirty="0"/>
          </a:p>
          <a:p>
            <a:r>
              <a:rPr lang="en-US" dirty="0" smtClean="0"/>
              <a:t>Demo-</a:t>
            </a:r>
            <a:r>
              <a:rPr lang="en-US" dirty="0" err="1" smtClean="0"/>
              <a:t>ganaza</a:t>
            </a:r>
            <a:r>
              <a:rPr lang="en-US" dirty="0" smtClean="0"/>
              <a:t>!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2601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Extending Office &amp; SharePoint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8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Custom Apps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should it look like?</a:t>
            </a:r>
          </a:p>
          <a:p>
            <a:r>
              <a:rPr lang="en-US" dirty="0" smtClean="0"/>
              <a:t>How to implement the UI?</a:t>
            </a:r>
          </a:p>
          <a:p>
            <a:pPr lvl="1"/>
            <a:r>
              <a:rPr lang="en-US" dirty="0" smtClean="0"/>
              <a:t>Bootstrap?</a:t>
            </a:r>
          </a:p>
          <a:p>
            <a:pPr lvl="1"/>
            <a:r>
              <a:rPr lang="en-US" dirty="0" smtClean="0"/>
              <a:t>Material?</a:t>
            </a:r>
          </a:p>
          <a:p>
            <a:pPr lvl="1"/>
            <a:r>
              <a:rPr lang="en-US" dirty="0" smtClean="0"/>
              <a:t>Third Party Vendor?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05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Originated from Twitter</a:t>
            </a:r>
          </a:p>
          <a:p>
            <a:r>
              <a:rPr lang="en-US" dirty="0" smtClean="0"/>
              <a:t>Community driven / maintained</a:t>
            </a:r>
          </a:p>
          <a:p>
            <a:r>
              <a:rPr lang="en-US" dirty="0" smtClean="0"/>
              <a:t>CSS based</a:t>
            </a:r>
          </a:p>
          <a:p>
            <a:r>
              <a:rPr lang="en-US" dirty="0"/>
              <a:t>Marketplaces</a:t>
            </a:r>
          </a:p>
          <a:p>
            <a:pPr lvl="1"/>
            <a:r>
              <a:rPr lang="en-US" dirty="0">
                <a:hlinkClick r:id="rId2"/>
              </a:rPr>
              <a:t>https://wrapbootstrap.com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sz="2800" dirty="0">
                <a:hlinkClick r:id="rId3"/>
              </a:rPr>
              <a:t>http://</a:t>
            </a:r>
            <a:r>
              <a:rPr lang="en-US" sz="2800" dirty="0" smtClean="0">
                <a:hlinkClick r:id="rId3"/>
              </a:rPr>
              <a:t>getbootstrap.com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>
                <a:hlinkClick r:id="rId4"/>
              </a:rPr>
              <a:t>http</a:t>
            </a:r>
            <a:r>
              <a:rPr lang="en-US" sz="2800" dirty="0">
                <a:hlinkClick r:id="rId4"/>
              </a:rPr>
              <a:t>://</a:t>
            </a:r>
            <a:r>
              <a:rPr lang="en-US" sz="2800" dirty="0" smtClean="0">
                <a:hlinkClick r:id="rId4"/>
              </a:rPr>
              <a:t>themes.getbootstrap.com</a:t>
            </a:r>
            <a:r>
              <a:rPr lang="en-US" sz="28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951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Bootstap</a:t>
            </a:r>
            <a:r>
              <a:rPr lang="en-US" dirty="0" smtClean="0"/>
              <a:t> Examples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203598"/>
            <a:ext cx="3517900" cy="2349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1635646"/>
            <a:ext cx="5321300" cy="292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553" y="1555521"/>
            <a:ext cx="8100392" cy="154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77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 in Apps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063229"/>
            <a:ext cx="7369968" cy="35889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7736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579296" cy="3394472"/>
          </a:xfrm>
        </p:spPr>
        <p:txBody>
          <a:bodyPr/>
          <a:lstStyle/>
          <a:p>
            <a:r>
              <a:rPr lang="en-US" dirty="0" smtClean="0"/>
              <a:t>Google’s design language</a:t>
            </a:r>
          </a:p>
          <a:p>
            <a:r>
              <a:rPr lang="en-US" dirty="0" smtClean="0"/>
              <a:t>Used across all Google properties</a:t>
            </a:r>
          </a:p>
          <a:p>
            <a:pPr lvl="1"/>
            <a:r>
              <a:rPr lang="en-US" dirty="0" smtClean="0"/>
              <a:t>Web properties</a:t>
            </a:r>
          </a:p>
          <a:p>
            <a:pPr lvl="1"/>
            <a:r>
              <a:rPr lang="en-US" dirty="0" smtClean="0"/>
              <a:t>Android</a:t>
            </a:r>
          </a:p>
          <a:p>
            <a:pPr lvl="1"/>
            <a:r>
              <a:rPr lang="en-US" dirty="0" err="1" smtClean="0"/>
              <a:t>Chromecast</a:t>
            </a:r>
            <a:endParaRPr lang="en-US" dirty="0" smtClean="0"/>
          </a:p>
          <a:p>
            <a:r>
              <a:rPr lang="en-US" dirty="0" smtClean="0"/>
              <a:t>No official implementation; bootstrap theme</a:t>
            </a:r>
            <a:endParaRPr lang="en-US" sz="2400" dirty="0" smtClean="0">
              <a:hlinkClick r:id="rId2"/>
            </a:endParaRPr>
          </a:p>
          <a:p>
            <a:pPr marL="0" indent="0">
              <a:buNone/>
            </a:pPr>
            <a:r>
              <a:rPr lang="en-US" sz="2400" dirty="0" smtClean="0">
                <a:hlinkClick r:id="rId2"/>
              </a:rPr>
              <a:t>http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www.google.com/design/spec/material-design</a:t>
            </a:r>
            <a:r>
              <a:rPr lang="en-US" sz="2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56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sual Studio Live! New York 2015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3026</TotalTime>
  <Words>271</Words>
  <Application>Microsoft Macintosh PowerPoint</Application>
  <PresentationFormat>On-screen Show (16:9)</PresentationFormat>
  <Paragraphs>80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Arial</vt:lpstr>
      <vt:lpstr>Arial Bold</vt:lpstr>
      <vt:lpstr>Calibri</vt:lpstr>
      <vt:lpstr>Consolas</vt:lpstr>
      <vt:lpstr>Kokonor</vt:lpstr>
      <vt:lpstr>ＭＳ Ｐゴシック</vt:lpstr>
      <vt:lpstr>Segoe UI</vt:lpstr>
      <vt:lpstr>Segoe UI Semibold</vt:lpstr>
      <vt:lpstr>Times New Roman</vt:lpstr>
      <vt:lpstr>Wingdings</vt:lpstr>
      <vt:lpstr>Visual Studio Live! New York 2015</vt:lpstr>
      <vt:lpstr>PowerPoint Presentation</vt:lpstr>
      <vt:lpstr>PowerPoint Presentation</vt:lpstr>
      <vt:lpstr>Topics</vt:lpstr>
      <vt:lpstr>Challenges Extending Office &amp; SharePoint </vt:lpstr>
      <vt:lpstr>Building Custom Apps</vt:lpstr>
      <vt:lpstr>Bootstrap</vt:lpstr>
      <vt:lpstr>Bootstap Examples</vt:lpstr>
      <vt:lpstr>Bootstrap in Apps</vt:lpstr>
      <vt:lpstr>Material Design</vt:lpstr>
      <vt:lpstr>Material Design Examples</vt:lpstr>
      <vt:lpstr>Material Design in Office Add-ins</vt:lpstr>
      <vt:lpstr>Challenges…</vt:lpstr>
      <vt:lpstr>Introducing Office UI Fabric</vt:lpstr>
      <vt:lpstr>Office UI Fabric</vt:lpstr>
      <vt:lpstr>Included Components</vt:lpstr>
      <vt:lpstr>Where to Get it?</vt:lpstr>
      <vt:lpstr>Demos!</vt:lpstr>
      <vt:lpstr>What’s Next?</vt:lpstr>
      <vt:lpstr>ngOfficeUIFabric</vt:lpstr>
      <vt:lpstr>Thanks! Questions?</vt:lpstr>
    </vt:vector>
  </TitlesOfParts>
  <Company>1105 Media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Brent Sutton</dc:creator>
  <cp:lastModifiedBy>Andrew Connell</cp:lastModifiedBy>
  <cp:revision>140</cp:revision>
  <dcterms:created xsi:type="dcterms:W3CDTF">2012-12-07T00:48:42Z</dcterms:created>
  <dcterms:modified xsi:type="dcterms:W3CDTF">2015-11-17T15:52:57Z</dcterms:modified>
</cp:coreProperties>
</file>